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4" r:id="rId6"/>
    <p:sldId id="265" r:id="rId7"/>
    <p:sldId id="266" r:id="rId8"/>
    <p:sldId id="267" r:id="rId9"/>
    <p:sldId id="270" r:id="rId10"/>
    <p:sldId id="269" r:id="rId11"/>
    <p:sldId id="271" r:id="rId12"/>
    <p:sldId id="272" r:id="rId13"/>
    <p:sldId id="274" r:id="rId14"/>
    <p:sldId id="281" r:id="rId15"/>
    <p:sldId id="282" r:id="rId16"/>
    <p:sldId id="285" r:id="rId17"/>
    <p:sldId id="286" r:id="rId18"/>
    <p:sldId id="283" r:id="rId19"/>
    <p:sldId id="284" r:id="rId20"/>
    <p:sldId id="288" r:id="rId21"/>
    <p:sldId id="289" r:id="rId22"/>
    <p:sldId id="290" r:id="rId23"/>
    <p:sldId id="291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23720DD-5B6D-40BF-8493-A6B52D484E6B}" type="datetimeFigureOut">
              <a:rPr lang="tr-TR" smtClean="0"/>
              <a:t>24.03.2021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Matematik Öğretimi II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6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tr-TR" sz="4400" dirty="0"/>
              <a:t>4</a:t>
            </a:r>
            <a:r>
              <a:rPr lang="en-US" sz="4400" dirty="0" smtClean="0"/>
              <a:t>.</a:t>
            </a:r>
            <a:r>
              <a:rPr lang="en-US" sz="4400" dirty="0"/>
              <a:t>	</a:t>
            </a:r>
            <a:r>
              <a:rPr lang="tr-TR" sz="4400" dirty="0" smtClean="0"/>
              <a:t>Konu:</a:t>
            </a:r>
            <a:br>
              <a:rPr lang="tr-TR" sz="4400" dirty="0" smtClean="0"/>
            </a:br>
            <a:r>
              <a:rPr lang="tr-TR" sz="4400" dirty="0" smtClean="0"/>
              <a:t/>
            </a:r>
            <a:br>
              <a:rPr lang="tr-TR" sz="4400" dirty="0" smtClean="0"/>
            </a:br>
            <a:r>
              <a:rPr lang="tr-TR" sz="4400" dirty="0" err="1" smtClean="0"/>
              <a:t>Or</a:t>
            </a:r>
            <a:r>
              <a:rPr lang="en-US" sz="4400" dirty="0" smtClean="0"/>
              <a:t>an-</a:t>
            </a:r>
            <a:r>
              <a:rPr lang="en-US" sz="4400" dirty="0" err="1" smtClean="0"/>
              <a:t>orantı</a:t>
            </a:r>
            <a:r>
              <a:rPr lang="tr-TR" sz="4400" dirty="0" smtClean="0"/>
              <a:t/>
            </a:r>
            <a:br>
              <a:rPr lang="tr-TR" sz="4400" dirty="0" smtClean="0"/>
            </a:br>
            <a:r>
              <a:rPr lang="tr-TR" sz="4400" dirty="0" smtClean="0"/>
              <a:t/>
            </a:r>
            <a:br>
              <a:rPr lang="tr-TR" sz="4400" dirty="0" smtClean="0"/>
            </a:br>
            <a:r>
              <a:rPr lang="tr-TR" sz="4400" dirty="0"/>
              <a:t>O</a:t>
            </a:r>
            <a:r>
              <a:rPr lang="tr-TR" sz="4400" dirty="0" smtClean="0"/>
              <a:t>rantısal akıl yürütme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3475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/>
              <a:t>Kesir</a:t>
            </a:r>
            <a:r>
              <a:rPr lang="en-US" sz="4800" dirty="0"/>
              <a:t> </a:t>
            </a:r>
            <a:r>
              <a:rPr lang="en-US" sz="4800" dirty="0" err="1"/>
              <a:t>ve</a:t>
            </a:r>
            <a:r>
              <a:rPr lang="en-US" sz="4800" dirty="0"/>
              <a:t> </a:t>
            </a:r>
            <a:r>
              <a:rPr lang="en-US" sz="4800" dirty="0" err="1"/>
              <a:t>oran</a:t>
            </a:r>
            <a:r>
              <a:rPr lang="en-US" sz="4800" dirty="0"/>
              <a:t> </a:t>
            </a:r>
            <a:r>
              <a:rPr lang="en-US" sz="4800" dirty="0" err="1"/>
              <a:t>ilişkisi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Kesirli sayılar aynı zamanda bir oran belirtir.</a:t>
            </a:r>
          </a:p>
          <a:p>
            <a:r>
              <a:rPr lang="tr-TR" dirty="0" smtClean="0"/>
              <a:t>Ancak oran sadece kesirli sayılardan oluşmaz.</a:t>
            </a:r>
          </a:p>
          <a:p>
            <a:r>
              <a:rPr lang="tr-TR" dirty="0" smtClean="0"/>
              <a:t>Örneğin; 5:12 oranı</a:t>
            </a:r>
            <a:endParaRPr lang="en-US" dirty="0"/>
          </a:p>
        </p:txBody>
      </p:sp>
      <p:sp>
        <p:nvSpPr>
          <p:cNvPr id="4" name="AutoShape 2" descr="KESİRLER: Kesir nedir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KESİRLER: Kesir nedir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24944"/>
            <a:ext cx="4392488" cy="250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02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Oran-Orantı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tr-TR" dirty="0"/>
                  <a:t>a ve b şeklinde aynı birimle ölçülen iki niceliğin büyüklüklerinin birbiri ile karşılaştırılmasına “oran” denir. </a:t>
                </a:r>
                <a:endParaRPr lang="tr-TR" dirty="0" smtClean="0"/>
              </a:p>
              <a:p>
                <a:r>
                  <a:rPr lang="tr-TR" dirty="0" smtClean="0"/>
                  <a:t>Oran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r>
                  <a:rPr lang="tr-TR" dirty="0"/>
                  <a:t> şeklinde </a:t>
                </a:r>
                <a:r>
                  <a:rPr lang="tr-TR" dirty="0" smtClean="0"/>
                  <a:t>gösterilir.  </a:t>
                </a:r>
                <a:endParaRPr lang="en-US" dirty="0"/>
              </a:p>
              <a:p>
                <a:r>
                  <a:rPr lang="tr-TR" b="1" dirty="0"/>
                  <a:t> </a:t>
                </a:r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 </m:t>
                    </m:r>
                    <m:r>
                      <a:rPr lang="tr-TR" i="1">
                        <a:latin typeface="Cambria Math"/>
                      </a:rPr>
                      <m:t>𝑣𝑒</m:t>
                    </m:r>
                    <m:r>
                      <a:rPr lang="tr-TR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r>
                  <a:rPr lang="tr-TR" dirty="0"/>
                  <a:t> şeklinde iki oran birbirine eşitse bu ifadeye “orantı” denir</a:t>
                </a:r>
                <a:r>
                  <a:rPr lang="tr-TR" dirty="0" smtClean="0"/>
                  <a:t>.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𝑑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𝑘</m:t>
                    </m:r>
                  </m:oMath>
                </a14:m>
                <a:r>
                  <a:rPr lang="tr-TR" dirty="0"/>
                  <a:t> şeklinde yazılır. Burada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 </m:t>
                    </m:r>
                    <m:r>
                      <a:rPr lang="tr-TR" i="1">
                        <a:latin typeface="Cambria Math"/>
                      </a:rPr>
                      <m:t>𝑣𝑒</m:t>
                    </m:r>
                    <m:r>
                      <a:rPr lang="tr-TR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𝑑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tr-TR" dirty="0"/>
                  <a:t> birer oran, k ise oran sabitini belirtir.  </a:t>
                </a:r>
                <a:endParaRPr lang="en-US" dirty="0"/>
              </a:p>
              <a:p>
                <a:r>
                  <a:rPr lang="tr-TR" dirty="0"/>
                  <a:t> 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 r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22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Orantı çeşitleri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Doğru orantı</a:t>
            </a:r>
          </a:p>
          <a:p>
            <a:r>
              <a:rPr lang="tr-TR" dirty="0" smtClean="0"/>
              <a:t>Bir orantıda x arttıkça y de artıyor veya x azaldıkça y de azalıyorsa bu orantıya «doğru orantı» denir.</a:t>
            </a:r>
          </a:p>
          <a:p>
            <a:r>
              <a:rPr lang="tr-TR" dirty="0" smtClean="0"/>
              <a:t>y=</a:t>
            </a:r>
            <a:r>
              <a:rPr lang="tr-TR" dirty="0" err="1" smtClean="0"/>
              <a:t>k.x</a:t>
            </a:r>
            <a:r>
              <a:rPr lang="tr-TR" dirty="0" smtClean="0"/>
              <a:t> şeklinde gösterilir. </a:t>
            </a:r>
          </a:p>
          <a:p>
            <a:r>
              <a:rPr lang="tr-TR" dirty="0" smtClean="0"/>
              <a:t>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1" t="40192" r="36255" b="40659"/>
          <a:stretch/>
        </p:blipFill>
        <p:spPr bwMode="auto">
          <a:xfrm>
            <a:off x="1259632" y="3613458"/>
            <a:ext cx="3384376" cy="273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65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tr-TR" dirty="0" smtClean="0"/>
                  <a:t>x ve y sayıları sırasıyla a ve b ile doğru orantılı ise </a:t>
                </a:r>
                <a:endParaRPr lang="en-US" dirty="0"/>
              </a:p>
              <a:p>
                <a:r>
                  <a:rPr lang="tr-TR" dirty="0"/>
                  <a:t> </a:t>
                </a:r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𝑏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olur.</a:t>
                </a:r>
                <a:endParaRPr lang="en-US" dirty="0"/>
              </a:p>
              <a:p>
                <a:r>
                  <a:rPr lang="tr-TR" dirty="0"/>
                  <a:t> </a:t>
                </a:r>
                <a:endParaRPr lang="en-US" dirty="0"/>
              </a:p>
              <a:p>
                <a:pPr lvl="0"/>
                <a:r>
                  <a:rPr lang="tr-TR" dirty="0"/>
                  <a:t>x, y, z sayıları a, b, c ile doğru orantılı ise</a:t>
                </a:r>
                <a:endParaRPr lang="en-US" dirty="0"/>
              </a:p>
              <a:p>
                <a:r>
                  <a:rPr lang="tr-TR" dirty="0"/>
                  <a:t> </a:t>
                </a:r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𝑏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olur</a:t>
                </a:r>
                <a:r>
                  <a:rPr lang="tr-TR" dirty="0" smtClean="0"/>
                  <a:t>.</a:t>
                </a:r>
              </a:p>
              <a:p>
                <a:endParaRPr lang="tr-TR" dirty="0" smtClean="0"/>
              </a:p>
              <a:p>
                <a:r>
                  <a:rPr lang="tr-TR" dirty="0" smtClean="0"/>
                  <a:t>Örneğin</a:t>
                </a:r>
                <a:r>
                  <a:rPr lang="tr-TR" dirty="0"/>
                  <a:t>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y</m:t>
                    </m:r>
                    <m:r>
                      <a:rPr lang="tr-TR">
                        <a:latin typeface="Cambria Math"/>
                      </a:rPr>
                      <m:t>=3</m:t>
                    </m:r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x</m:t>
                    </m:r>
                    <m:r>
                      <a:rPr lang="tr-TR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orantısında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y</m:t>
                    </m:r>
                    <m:r>
                      <a:rPr lang="tr-TR">
                        <a:latin typeface="Cambria Math"/>
                      </a:rPr>
                      <m:t>=30 </m:t>
                    </m:r>
                  </m:oMath>
                </a14:m>
                <a:r>
                  <a:rPr lang="tr-TR" dirty="0"/>
                  <a:t>ise x kaçtır?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91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b="1" dirty="0" smtClean="0"/>
                  <a:t>Ters orantı</a:t>
                </a:r>
              </a:p>
              <a:p>
                <a:r>
                  <a:rPr lang="en-US" dirty="0" err="1"/>
                  <a:t>Birbirine</a:t>
                </a:r>
                <a:r>
                  <a:rPr lang="en-US" dirty="0"/>
                  <a:t> </a:t>
                </a:r>
                <a:r>
                  <a:rPr lang="en-US" dirty="0" err="1"/>
                  <a:t>bağlı</a:t>
                </a:r>
                <a:r>
                  <a:rPr lang="en-US" dirty="0"/>
                  <a:t> </a:t>
                </a:r>
                <a:r>
                  <a:rPr lang="en-US" dirty="0" err="1"/>
                  <a:t>iki</a:t>
                </a:r>
                <a:r>
                  <a:rPr lang="en-US" dirty="0"/>
                  <a:t> </a:t>
                </a:r>
                <a:r>
                  <a:rPr lang="en-US" dirty="0" err="1"/>
                  <a:t>çokluktan</a:t>
                </a:r>
                <a:r>
                  <a:rPr lang="en-US" dirty="0"/>
                  <a:t> </a:t>
                </a:r>
                <a:r>
                  <a:rPr lang="en-US" dirty="0" err="1"/>
                  <a:t>biri</a:t>
                </a:r>
                <a:r>
                  <a:rPr lang="en-US" dirty="0"/>
                  <a:t> </a:t>
                </a:r>
                <a:r>
                  <a:rPr lang="en-US" dirty="0" err="1"/>
                  <a:t>artarken</a:t>
                </a:r>
                <a:r>
                  <a:rPr lang="en-US" dirty="0"/>
                  <a:t> </a:t>
                </a:r>
                <a:r>
                  <a:rPr lang="en-US" dirty="0" err="1"/>
                  <a:t>diğeri</a:t>
                </a:r>
                <a:r>
                  <a:rPr lang="en-US" dirty="0"/>
                  <a:t> </a:t>
                </a:r>
                <a:r>
                  <a:rPr lang="en-US" dirty="0" err="1"/>
                  <a:t>aynı</a:t>
                </a:r>
                <a:r>
                  <a:rPr lang="en-US" dirty="0"/>
                  <a:t> </a:t>
                </a:r>
                <a:r>
                  <a:rPr lang="en-US" dirty="0" err="1"/>
                  <a:t>oranda</a:t>
                </a:r>
                <a:r>
                  <a:rPr lang="en-US" dirty="0"/>
                  <a:t> </a:t>
                </a:r>
                <a:r>
                  <a:rPr lang="en-US" dirty="0" err="1"/>
                  <a:t>azalıyor</a:t>
                </a:r>
                <a:r>
                  <a:rPr lang="en-US" dirty="0"/>
                  <a:t> </a:t>
                </a:r>
                <a:r>
                  <a:rPr lang="en-US" dirty="0" err="1"/>
                  <a:t>ise</a:t>
                </a:r>
                <a:r>
                  <a:rPr lang="en-US" dirty="0"/>
                  <a:t>, </a:t>
                </a:r>
                <a:r>
                  <a:rPr lang="en-US" dirty="0" err="1"/>
                  <a:t>veya</a:t>
                </a:r>
                <a:r>
                  <a:rPr lang="en-US" dirty="0"/>
                  <a:t> </a:t>
                </a:r>
                <a:r>
                  <a:rPr lang="en-US" dirty="0" err="1"/>
                  <a:t>biri</a:t>
                </a:r>
                <a:r>
                  <a:rPr lang="en-US" dirty="0"/>
                  <a:t> </a:t>
                </a:r>
                <a:r>
                  <a:rPr lang="en-US" dirty="0" err="1"/>
                  <a:t>azalırken</a:t>
                </a:r>
                <a:r>
                  <a:rPr lang="en-US" dirty="0"/>
                  <a:t> </a:t>
                </a:r>
                <a:r>
                  <a:rPr lang="en-US" dirty="0" err="1"/>
                  <a:t>diğeri</a:t>
                </a:r>
                <a:r>
                  <a:rPr lang="en-US" dirty="0"/>
                  <a:t> </a:t>
                </a:r>
                <a:r>
                  <a:rPr lang="en-US" dirty="0" err="1"/>
                  <a:t>aynı</a:t>
                </a:r>
                <a:r>
                  <a:rPr lang="en-US" dirty="0"/>
                  <a:t> </a:t>
                </a:r>
                <a:r>
                  <a:rPr lang="en-US" dirty="0" err="1"/>
                  <a:t>oranda</a:t>
                </a:r>
                <a:r>
                  <a:rPr lang="en-US" dirty="0"/>
                  <a:t> </a:t>
                </a:r>
                <a:r>
                  <a:rPr lang="en-US" dirty="0" err="1"/>
                  <a:t>artıyor</a:t>
                </a:r>
                <a:r>
                  <a:rPr lang="en-US" dirty="0"/>
                  <a:t> </a:t>
                </a:r>
                <a:r>
                  <a:rPr lang="en-US" dirty="0" err="1"/>
                  <a:t>ise</a:t>
                </a:r>
                <a:r>
                  <a:rPr lang="en-US" dirty="0"/>
                  <a:t> </a:t>
                </a:r>
                <a:r>
                  <a:rPr lang="en-US" dirty="0" err="1"/>
                  <a:t>bu</a:t>
                </a:r>
                <a:r>
                  <a:rPr lang="en-US" dirty="0"/>
                  <a:t> </a:t>
                </a:r>
                <a:r>
                  <a:rPr lang="en-US" dirty="0" err="1"/>
                  <a:t>tür</a:t>
                </a:r>
                <a:r>
                  <a:rPr lang="en-US" dirty="0"/>
                  <a:t> </a:t>
                </a:r>
                <a:r>
                  <a:rPr lang="en-US" dirty="0" err="1"/>
                  <a:t>çokluklara</a:t>
                </a:r>
                <a:r>
                  <a:rPr lang="en-US" dirty="0"/>
                  <a:t> “</a:t>
                </a:r>
                <a:r>
                  <a:rPr lang="en-US" dirty="0" err="1"/>
                  <a:t>ters</a:t>
                </a:r>
                <a:r>
                  <a:rPr lang="en-US" dirty="0"/>
                  <a:t> </a:t>
                </a:r>
                <a:r>
                  <a:rPr lang="en-US" dirty="0" err="1"/>
                  <a:t>orantılıdır</a:t>
                </a:r>
                <a:r>
                  <a:rPr lang="en-US" dirty="0"/>
                  <a:t>” </a:t>
                </a:r>
                <a:r>
                  <a:rPr lang="en-US" dirty="0" err="1"/>
                  <a:t>denir</a:t>
                </a:r>
                <a:r>
                  <a:rPr lang="en-US" dirty="0"/>
                  <a:t>. k </a:t>
                </a:r>
                <a:r>
                  <a:rPr lang="en-US" dirty="0" err="1"/>
                  <a:t>orantı</a:t>
                </a:r>
                <a:r>
                  <a:rPr lang="en-US" dirty="0"/>
                  <a:t> </a:t>
                </a:r>
                <a:r>
                  <a:rPr lang="en-US" dirty="0" err="1"/>
                  <a:t>sabiti</a:t>
                </a:r>
                <a:r>
                  <a:rPr lang="en-US" dirty="0"/>
                  <a:t> </a:t>
                </a:r>
                <a:r>
                  <a:rPr lang="en-US" dirty="0" err="1"/>
                  <a:t>olmak</a:t>
                </a:r>
                <a:r>
                  <a:rPr lang="en-US" dirty="0"/>
                  <a:t> </a:t>
                </a:r>
                <a:r>
                  <a:rPr lang="en-US" dirty="0" err="1"/>
                  <a:t>üzere</a:t>
                </a:r>
                <a:r>
                  <a:rPr lang="en-US" dirty="0"/>
                  <a:t>, x </a:t>
                </a:r>
                <a:r>
                  <a:rPr lang="en-US" dirty="0" err="1"/>
                  <a:t>ile</a:t>
                </a:r>
                <a:r>
                  <a:rPr lang="en-US" dirty="0"/>
                  <a:t> y </a:t>
                </a:r>
                <a:r>
                  <a:rPr lang="en-US" dirty="0" err="1"/>
                  <a:t>ters</a:t>
                </a:r>
                <a:r>
                  <a:rPr lang="en-US" dirty="0"/>
                  <a:t> </a:t>
                </a:r>
                <a:r>
                  <a:rPr lang="en-US" dirty="0" err="1"/>
                  <a:t>orantılı</a:t>
                </a:r>
                <a:r>
                  <a:rPr lang="en-US" dirty="0"/>
                  <a:t> </a:t>
                </a:r>
                <a:r>
                  <a:rPr lang="en-US" dirty="0" err="1"/>
                  <a:t>olsun</a:t>
                </a:r>
                <a:r>
                  <a:rPr lang="en-US" dirty="0"/>
                  <a:t>. Bu </a:t>
                </a:r>
                <a:r>
                  <a:rPr lang="en-US" dirty="0" err="1"/>
                  <a:t>durumda</a:t>
                </a:r>
                <a:r>
                  <a:rPr lang="en-US" dirty="0"/>
                  <a:t> </a:t>
                </a:r>
                <a:r>
                  <a:rPr lang="en-US" dirty="0" err="1"/>
                  <a:t>orantı</a:t>
                </a:r>
                <a:r>
                  <a:rPr lang="en-US" dirty="0"/>
                  <a:t> </a:t>
                </a:r>
                <a:r>
                  <a:rPr lang="en-US" dirty="0" err="1" smtClean="0"/>
                  <a:t>denklemi</a:t>
                </a:r>
                <a:r>
                  <a:rPr lang="tr-TR" dirty="0"/>
                  <a:t> </a:t>
                </a:r>
                <a:endParaRPr lang="tr-TR" dirty="0" smtClean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𝑦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dirty="0" smtClean="0"/>
                  <a:t> şeklinde olur.</a:t>
                </a:r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 r="-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1" t="53526" r="37825" b="27183"/>
          <a:stretch/>
        </p:blipFill>
        <p:spPr bwMode="auto">
          <a:xfrm>
            <a:off x="4067944" y="4005064"/>
            <a:ext cx="3303489" cy="256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tr-TR" dirty="0" smtClean="0"/>
                  <a:t>x ve y büyüklükleri a ve b ile ters orantılı ise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𝑥</m:t>
                    </m:r>
                    <m:r>
                      <a:rPr lang="tr-TR" i="1">
                        <a:latin typeface="Cambria Math"/>
                      </a:rPr>
                      <m:t>.</m:t>
                    </m:r>
                    <m:r>
                      <a:rPr lang="tr-TR" i="1">
                        <a:latin typeface="Cambria Math"/>
                      </a:rPr>
                      <m:t>𝑎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𝑦</m:t>
                    </m:r>
                    <m:r>
                      <a:rPr lang="tr-TR" i="1">
                        <a:latin typeface="Cambria Math"/>
                      </a:rPr>
                      <m:t>.</m:t>
                    </m:r>
                    <m:r>
                      <a:rPr lang="tr-TR" i="1">
                        <a:latin typeface="Cambria Math"/>
                      </a:rPr>
                      <m:t>𝑏</m:t>
                    </m:r>
                  </m:oMath>
                </a14:m>
                <a:r>
                  <a:rPr lang="tr-TR" dirty="0"/>
                  <a:t> olur.</a:t>
                </a:r>
                <a:endParaRPr lang="en-US" dirty="0"/>
              </a:p>
              <a:p>
                <a:r>
                  <a:rPr lang="tr-TR" dirty="0"/>
                  <a:t> </a:t>
                </a:r>
                <a:endParaRPr lang="en-US" dirty="0"/>
              </a:p>
              <a:p>
                <a:pPr lvl="0"/>
                <a:r>
                  <a:rPr lang="tr-TR" dirty="0"/>
                  <a:t>x, y, z büyüklükleri a, b ve c ile ters orantılı ise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𝑥</m:t>
                    </m:r>
                    <m:r>
                      <a:rPr lang="tr-TR" i="1">
                        <a:latin typeface="Cambria Math"/>
                      </a:rPr>
                      <m:t>.</m:t>
                    </m:r>
                    <m:r>
                      <a:rPr lang="tr-TR" i="1">
                        <a:latin typeface="Cambria Math"/>
                      </a:rPr>
                      <m:t>𝑎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𝑦</m:t>
                    </m:r>
                    <m:r>
                      <a:rPr lang="tr-TR" i="1">
                        <a:latin typeface="Cambria Math"/>
                      </a:rPr>
                      <m:t>.</m:t>
                    </m:r>
                    <m:r>
                      <a:rPr lang="tr-TR" i="1">
                        <a:latin typeface="Cambria Math"/>
                      </a:rPr>
                      <m:t>𝑏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𝑧</m:t>
                    </m:r>
                    <m:r>
                      <a:rPr lang="tr-TR" i="1">
                        <a:latin typeface="Cambria Math"/>
                      </a:rPr>
                      <m:t>.</m:t>
                    </m:r>
                    <m:r>
                      <a:rPr lang="tr-TR" i="1">
                        <a:latin typeface="Cambria Math"/>
                      </a:rPr>
                      <m:t>𝑐</m:t>
                    </m:r>
                  </m:oMath>
                </a14:m>
                <a:r>
                  <a:rPr lang="tr-TR" dirty="0"/>
                  <a:t> olur.</a:t>
                </a:r>
                <a:endParaRPr lang="en-US" dirty="0"/>
              </a:p>
              <a:p>
                <a:r>
                  <a:rPr lang="tr-TR" dirty="0"/>
                  <a:t>Örneğin;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y</m:t>
                    </m:r>
                    <m:r>
                      <a:rPr lang="tr-TR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 ters orantısında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y</m:t>
                    </m:r>
                    <m:r>
                      <a:rPr lang="tr-TR">
                        <a:latin typeface="Cambria Math"/>
                      </a:rPr>
                      <m:t>=9 </m:t>
                    </m:r>
                  </m:oMath>
                </a14:m>
                <a:r>
                  <a:rPr lang="tr-TR" dirty="0"/>
                  <a:t>ise x kaçtır?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77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Oran-orantı problemlerini çözerken değişik temsil biçimlerinden yararlanılabilir. </a:t>
            </a:r>
          </a:p>
          <a:p>
            <a:r>
              <a:rPr lang="tr-TR" dirty="0" smtClean="0"/>
              <a:t>Tablo çizme,</a:t>
            </a:r>
          </a:p>
          <a:p>
            <a:r>
              <a:rPr lang="tr-TR" dirty="0" smtClean="0"/>
              <a:t>Şekil çizme,</a:t>
            </a:r>
          </a:p>
          <a:p>
            <a:r>
              <a:rPr lang="tr-TR" dirty="0" smtClean="0"/>
              <a:t>Denklik oluşturma gibi.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1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8229600" cy="1600200"/>
          </a:xfrm>
        </p:spPr>
        <p:txBody>
          <a:bodyPr/>
          <a:lstStyle/>
          <a:p>
            <a:r>
              <a:rPr lang="tr-TR" sz="1800" dirty="0" smtClean="0"/>
              <a:t/>
            </a:r>
            <a:br>
              <a:rPr lang="tr-TR" sz="1800" dirty="0" smtClean="0"/>
            </a:b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 smtClean="0"/>
              <a:t>Problem: </a:t>
            </a:r>
            <a:r>
              <a:rPr lang="tr-TR" sz="1800" dirty="0" smtClean="0"/>
              <a:t>Bir keke 3 </a:t>
            </a:r>
            <a:r>
              <a:rPr lang="tr-TR" sz="1800" dirty="0" smtClean="0"/>
              <a:t>yumurtaya karşılık 2 bardak un konulmaktadır. 72 yumurta kullanılarak </a:t>
            </a:r>
            <a:r>
              <a:rPr lang="tr-TR" sz="1800" dirty="0" smtClean="0"/>
              <a:t>bir </a:t>
            </a:r>
            <a:r>
              <a:rPr lang="tr-TR" sz="1800" dirty="0" smtClean="0"/>
              <a:t>kek hazırlanmak istendiğinde kaç bardak un kullanmak gerekir? </a:t>
            </a:r>
            <a:br>
              <a:rPr lang="tr-TR" sz="1800" dirty="0" smtClean="0"/>
            </a:br>
            <a:r>
              <a:rPr lang="tr-TR" sz="4000" dirty="0" smtClean="0"/>
              <a:t>1. Tablo yapma:</a:t>
            </a:r>
            <a:endParaRPr lang="en-US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5609761" y="6165304"/>
            <a:ext cx="305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(</a:t>
            </a:r>
            <a:r>
              <a:rPr lang="tr-TR" dirty="0" err="1" smtClean="0"/>
              <a:t>Olkun</a:t>
            </a:r>
            <a:r>
              <a:rPr lang="tr-TR" dirty="0" smtClean="0"/>
              <a:t> &amp; </a:t>
            </a:r>
            <a:r>
              <a:rPr lang="tr-TR" dirty="0" err="1" smtClean="0"/>
              <a:t>Toluk</a:t>
            </a:r>
            <a:r>
              <a:rPr lang="tr-TR" dirty="0" smtClean="0"/>
              <a:t> </a:t>
            </a:r>
            <a:r>
              <a:rPr lang="tr-TR" dirty="0" smtClean="0"/>
              <a:t>Uçar,  </a:t>
            </a:r>
            <a:r>
              <a:rPr lang="tr-TR" dirty="0" smtClean="0"/>
              <a:t>2012)</a:t>
            </a:r>
            <a:endParaRPr lang="en-US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046818"/>
              </p:ext>
            </p:extLst>
          </p:nvPr>
        </p:nvGraphicFramePr>
        <p:xfrm>
          <a:off x="1475656" y="3284984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Yumurta sayısı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Un (bardak)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78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2. Şekil kullanma:</a:t>
            </a:r>
            <a:endParaRPr lang="en-US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Yumurta </a:t>
            </a:r>
          </a:p>
          <a:p>
            <a:r>
              <a:rPr lang="tr-TR" dirty="0" smtClean="0"/>
              <a:t>Un </a:t>
            </a:r>
            <a:endParaRPr lang="en-US" dirty="0"/>
          </a:p>
        </p:txBody>
      </p:sp>
      <p:sp>
        <p:nvSpPr>
          <p:cNvPr id="5" name="Dikdörtgen 4"/>
          <p:cNvSpPr/>
          <p:nvPr/>
        </p:nvSpPr>
        <p:spPr>
          <a:xfrm>
            <a:off x="2339752" y="3429000"/>
            <a:ext cx="151216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/>
          <p:cNvSpPr/>
          <p:nvPr/>
        </p:nvSpPr>
        <p:spPr>
          <a:xfrm>
            <a:off x="3851920" y="3890845"/>
            <a:ext cx="151216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/>
          <p:cNvSpPr/>
          <p:nvPr/>
        </p:nvSpPr>
        <p:spPr>
          <a:xfrm>
            <a:off x="2339752" y="3890845"/>
            <a:ext cx="151216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kdörtgen 9"/>
          <p:cNvSpPr/>
          <p:nvPr/>
        </p:nvSpPr>
        <p:spPr>
          <a:xfrm>
            <a:off x="5364088" y="3429000"/>
            <a:ext cx="151216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/>
        </p:nvSpPr>
        <p:spPr>
          <a:xfrm>
            <a:off x="3851920" y="3429000"/>
            <a:ext cx="151216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ağ Ayraç 6"/>
          <p:cNvSpPr/>
          <p:nvPr/>
        </p:nvSpPr>
        <p:spPr>
          <a:xfrm rot="16200000">
            <a:off x="4300169" y="772444"/>
            <a:ext cx="615674" cy="453650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ağ Ayraç 12"/>
          <p:cNvSpPr/>
          <p:nvPr/>
        </p:nvSpPr>
        <p:spPr>
          <a:xfrm rot="5400000">
            <a:off x="3544083" y="3016758"/>
            <a:ext cx="615674" cy="30243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etin kutusu 11"/>
          <p:cNvSpPr txBox="1"/>
          <p:nvPr/>
        </p:nvSpPr>
        <p:spPr>
          <a:xfrm>
            <a:off x="4355976" y="23488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72</a:t>
            </a:r>
            <a:endParaRPr lang="en-US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3644171" y="494116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2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3. Denk kesirlerden yararlanma: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tr-TR" i="1" dirty="0" smtClean="0">
                  <a:latin typeface="Cambria Math"/>
                </a:endParaRPr>
              </a:p>
              <a:p>
                <a:endParaRPr lang="tr-TR" i="1" dirty="0">
                  <a:latin typeface="Cambria Math"/>
                </a:endParaRPr>
              </a:p>
              <a:p>
                <a:endParaRPr lang="tr-TR" i="1" dirty="0" smtClean="0">
                  <a:latin typeface="Cambria Math"/>
                </a:endParaRPr>
              </a:p>
              <a:p>
                <a:endParaRPr lang="tr-TR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72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?</m:t>
                        </m:r>
                      </m:den>
                    </m:f>
                  </m:oMath>
                </a14:m>
                <a:r>
                  <a:rPr lang="tr-TR" dirty="0" smtClean="0"/>
                  <a:t>   ise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3</m:t>
                        </m:r>
                        <m:r>
                          <a:rPr lang="tr-TR" b="0" i="1" smtClean="0">
                            <a:latin typeface="Cambria Math"/>
                          </a:rPr>
                          <m:t> ×24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 smtClean="0">
                            <a:latin typeface="Cambria Math"/>
                          </a:rPr>
                          <m:t>×</m:t>
                        </m:r>
                        <m:r>
                          <a:rPr lang="tr-TR" b="0" i="1" smtClean="0">
                            <a:latin typeface="Cambria Math"/>
                          </a:rPr>
                          <m:t>24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tr-TR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72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?</m:t>
                        </m:r>
                      </m:den>
                    </m:f>
                  </m:oMath>
                </a14:m>
                <a:r>
                  <a:rPr lang="tr-TR" dirty="0"/>
                  <a:t> </a:t>
                </a:r>
                <a:r>
                  <a:rPr lang="tr-TR" dirty="0" smtClean="0"/>
                  <a:t>    ise  2×24=48 </a:t>
                </a:r>
                <a:r>
                  <a:rPr lang="tr-TR" dirty="0" smtClean="0"/>
                  <a:t>bardak un eder</a:t>
                </a:r>
                <a:r>
                  <a:rPr lang="tr-TR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667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Oran türleri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Parça-bütün karşılaştırması</a:t>
            </a:r>
          </a:p>
          <a:p>
            <a:r>
              <a:rPr lang="tr-TR" dirty="0" smtClean="0"/>
              <a:t>Parça-parça </a:t>
            </a:r>
            <a:r>
              <a:rPr lang="tr-TR" dirty="0"/>
              <a:t>karşılaştırması</a:t>
            </a:r>
          </a:p>
          <a:p>
            <a:r>
              <a:rPr lang="tr-TR" dirty="0" smtClean="0"/>
              <a:t>Bütün-</a:t>
            </a:r>
            <a:r>
              <a:rPr lang="tr-TR" dirty="0" err="1" smtClean="0"/>
              <a:t>bütünkarşılaştırması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Orantıda, 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a.d</a:t>
            </a:r>
            <a:r>
              <a:rPr lang="tr-TR" dirty="0" smtClean="0"/>
              <a:t> = </a:t>
            </a:r>
            <a:r>
              <a:rPr lang="tr-TR" dirty="0" err="1" smtClean="0"/>
              <a:t>b.c</a:t>
            </a:r>
            <a:r>
              <a:rPr lang="tr-TR" dirty="0" smtClean="0"/>
              <a:t> ‘</a:t>
            </a:r>
            <a:r>
              <a:rPr lang="tr-TR" dirty="0" err="1" smtClean="0"/>
              <a:t>dir</a:t>
            </a:r>
            <a:r>
              <a:rPr lang="tr-TR" dirty="0" smtClean="0"/>
              <a:t>.</a:t>
            </a:r>
            <a:endParaRPr lang="tr-TR" dirty="0" smtClean="0"/>
          </a:p>
          <a:p>
            <a:r>
              <a:rPr lang="tr-TR" dirty="0" smtClean="0"/>
              <a:t>a, d dışlar                  </a:t>
            </a:r>
          </a:p>
          <a:p>
            <a:r>
              <a:rPr lang="tr-TR" dirty="0" smtClean="0"/>
              <a:t>b, c içler denir.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3563888" y="1988840"/>
                <a:ext cx="1552348" cy="10411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sz="3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tr-TR" sz="3600" b="0" i="1" smtClean="0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tr-TR" sz="3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tr-TR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sz="3600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tr-TR" sz="3600" b="0" i="1" smtClean="0">
                              <a:latin typeface="Cambria Math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1988840"/>
                <a:ext cx="1552348" cy="104118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77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Orantısal akıl yürütme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Oran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orantı</a:t>
            </a:r>
            <a:r>
              <a:rPr lang="en-US" dirty="0" smtClean="0"/>
              <a:t> </a:t>
            </a:r>
            <a:r>
              <a:rPr lang="en-US" dirty="0" err="1"/>
              <a:t>kavramlarını</a:t>
            </a:r>
            <a:r>
              <a:rPr lang="en-US" dirty="0"/>
              <a:t> </a:t>
            </a:r>
            <a:r>
              <a:rPr lang="en-US" dirty="0" err="1"/>
              <a:t>anlayarak</a:t>
            </a:r>
            <a:r>
              <a:rPr lang="en-US" dirty="0"/>
              <a:t> </a:t>
            </a:r>
            <a:r>
              <a:rPr lang="en-US" dirty="0" err="1"/>
              <a:t>öğrenebilmek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matematiksel</a:t>
            </a:r>
            <a:r>
              <a:rPr lang="en-US" dirty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en-US" dirty="0" err="1" smtClean="0"/>
              <a:t>türlerinden</a:t>
            </a:r>
            <a:r>
              <a:rPr lang="tr-TR" dirty="0" smtClean="0"/>
              <a:t> </a:t>
            </a:r>
            <a:r>
              <a:rPr lang="en-US" dirty="0" err="1" smtClean="0"/>
              <a:t>biri</a:t>
            </a:r>
            <a:r>
              <a:rPr lang="en-US" dirty="0" smtClean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orantısal</a:t>
            </a:r>
            <a:r>
              <a:rPr lang="en-US" dirty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en-US" dirty="0" err="1" smtClean="0"/>
              <a:t>becerisine</a:t>
            </a:r>
            <a:r>
              <a:rPr lang="tr-TR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gerekmektedir</a:t>
            </a:r>
            <a:r>
              <a:rPr lang="en-US" dirty="0"/>
              <a:t> (</a:t>
            </a:r>
            <a:r>
              <a:rPr lang="en-US" dirty="0" err="1"/>
              <a:t>Lesh</a:t>
            </a:r>
            <a:r>
              <a:rPr lang="en-US" dirty="0"/>
              <a:t>, Behr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smtClean="0"/>
              <a:t>Post</a:t>
            </a:r>
            <a:r>
              <a:rPr lang="en-US" dirty="0"/>
              <a:t>, 1988).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US" dirty="0" err="1" smtClean="0"/>
              <a:t>Orantısal</a:t>
            </a:r>
            <a:r>
              <a:rPr lang="en-US" dirty="0" smtClean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, </a:t>
            </a:r>
            <a:r>
              <a:rPr lang="en-US" dirty="0" err="1" smtClean="0"/>
              <a:t>orantısal</a:t>
            </a:r>
            <a:r>
              <a:rPr lang="tr-TR" dirty="0" smtClean="0"/>
              <a:t> </a:t>
            </a:r>
            <a:r>
              <a:rPr lang="en-US" dirty="0" err="1" smtClean="0"/>
              <a:t>ilişkileri</a:t>
            </a:r>
            <a:r>
              <a:rPr lang="tr-TR" dirty="0" smtClean="0"/>
              <a:t> </a:t>
            </a:r>
            <a:r>
              <a:rPr lang="en-US" dirty="0" err="1" smtClean="0"/>
              <a:t>fark</a:t>
            </a:r>
            <a:r>
              <a:rPr lang="en-US" dirty="0" smtClean="0"/>
              <a:t> </a:t>
            </a:r>
            <a:r>
              <a:rPr lang="en-US" dirty="0" err="1"/>
              <a:t>edebilme</a:t>
            </a:r>
            <a:r>
              <a:rPr lang="en-US" dirty="0"/>
              <a:t>, </a:t>
            </a:r>
            <a:r>
              <a:rPr lang="en-US" dirty="0" err="1" smtClean="0"/>
              <a:t>matematiksel</a:t>
            </a:r>
            <a:r>
              <a:rPr lang="tr-TR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/>
              <a:t>durumu</a:t>
            </a:r>
            <a:r>
              <a:rPr lang="en-US" dirty="0"/>
              <a:t> </a:t>
            </a:r>
            <a:r>
              <a:rPr lang="en-US" dirty="0" err="1"/>
              <a:t>orantı</a:t>
            </a:r>
            <a:r>
              <a:rPr lang="en-US" dirty="0"/>
              <a:t> </a:t>
            </a:r>
            <a:r>
              <a:rPr lang="en-US" dirty="0" err="1"/>
              <a:t>yoluyla</a:t>
            </a:r>
            <a:r>
              <a:rPr lang="en-US" dirty="0"/>
              <a:t> </a:t>
            </a:r>
            <a:r>
              <a:rPr lang="en-US" dirty="0" err="1" smtClean="0"/>
              <a:t>tanıyabilme</a:t>
            </a:r>
            <a:r>
              <a:rPr lang="tr-TR" dirty="0" err="1" smtClean="0"/>
              <a:t>dir</a:t>
            </a:r>
            <a:r>
              <a:rPr lang="tr-TR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09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İki</a:t>
            </a:r>
            <a:r>
              <a:rPr lang="en-US" dirty="0"/>
              <a:t> </a:t>
            </a:r>
            <a:r>
              <a:rPr lang="en-US" dirty="0" err="1"/>
              <a:t>çokluğun</a:t>
            </a:r>
            <a:r>
              <a:rPr lang="en-US" dirty="0"/>
              <a:t> </a:t>
            </a:r>
            <a:r>
              <a:rPr lang="en-US" dirty="0" err="1" smtClean="0"/>
              <a:t>kıyaslanmasına</a:t>
            </a:r>
            <a:r>
              <a:rPr lang="en-US" dirty="0" smtClean="0"/>
              <a:t> </a:t>
            </a:r>
            <a:r>
              <a:rPr lang="en-US" dirty="0" err="1"/>
              <a:t>oran</a:t>
            </a:r>
            <a:r>
              <a:rPr lang="en-US" dirty="0"/>
              <a:t>, </a:t>
            </a:r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türden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oranın</a:t>
            </a:r>
            <a:r>
              <a:rPr lang="en-US" dirty="0"/>
              <a:t> </a:t>
            </a:r>
            <a:r>
              <a:rPr lang="en-US" dirty="0" err="1" smtClean="0"/>
              <a:t>eşitliği</a:t>
            </a:r>
            <a:r>
              <a:rPr lang="tr-TR" dirty="0" smtClean="0"/>
              <a:t> </a:t>
            </a:r>
            <a:r>
              <a:rPr lang="en-US" dirty="0" err="1" smtClean="0"/>
              <a:t>ise</a:t>
            </a:r>
            <a:r>
              <a:rPr lang="en-US" dirty="0" smtClean="0"/>
              <a:t> </a:t>
            </a:r>
            <a:r>
              <a:rPr lang="en-US" dirty="0" err="1" smtClean="0"/>
              <a:t>orantı</a:t>
            </a:r>
            <a:r>
              <a:rPr lang="tr-TR" dirty="0" err="1" smtClean="0"/>
              <a:t>dır</a:t>
            </a:r>
            <a:r>
              <a:rPr lang="tr-TR" dirty="0" smtClean="0"/>
              <a:t>. 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en-US" dirty="0" err="1" smtClean="0"/>
              <a:t>Orantısal</a:t>
            </a:r>
            <a:r>
              <a:rPr lang="en-US" dirty="0" smtClean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, </a:t>
            </a:r>
            <a:r>
              <a:rPr lang="en-US" dirty="0" err="1"/>
              <a:t>oran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orantı</a:t>
            </a:r>
            <a:r>
              <a:rPr lang="en-US" dirty="0"/>
              <a:t> </a:t>
            </a:r>
            <a:r>
              <a:rPr lang="en-US" dirty="0" err="1" smtClean="0"/>
              <a:t>kavramların</a:t>
            </a:r>
            <a:r>
              <a:rPr lang="tr-TR" dirty="0" smtClean="0"/>
              <a:t>dan d</a:t>
            </a:r>
            <a:r>
              <a:rPr lang="en-US" dirty="0" smtClean="0"/>
              <a:t>aha </a:t>
            </a:r>
            <a:r>
              <a:rPr lang="en-US" dirty="0" err="1"/>
              <a:t>üst</a:t>
            </a:r>
            <a:r>
              <a:rPr lang="en-US" dirty="0"/>
              <a:t> </a:t>
            </a:r>
            <a:r>
              <a:rPr lang="en-US" dirty="0" err="1"/>
              <a:t>düzey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düşünme</a:t>
            </a:r>
            <a:r>
              <a:rPr lang="en-US" dirty="0"/>
              <a:t> </a:t>
            </a:r>
            <a:r>
              <a:rPr lang="en-US" dirty="0" err="1"/>
              <a:t>becerisini</a:t>
            </a:r>
            <a:r>
              <a:rPr lang="en-US" dirty="0"/>
              <a:t> </a:t>
            </a:r>
            <a:r>
              <a:rPr lang="en-US" dirty="0" err="1"/>
              <a:t>ifade</a:t>
            </a:r>
            <a:r>
              <a:rPr lang="en-US" dirty="0"/>
              <a:t> </a:t>
            </a:r>
            <a:r>
              <a:rPr lang="en-US" dirty="0" err="1"/>
              <a:t>eder</a:t>
            </a:r>
            <a:r>
              <a:rPr lang="en-US" dirty="0"/>
              <a:t>. </a:t>
            </a:r>
            <a:endParaRPr lang="tr-TR" dirty="0" smtClean="0"/>
          </a:p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/>
              <a:t>sade</a:t>
            </a:r>
            <a:r>
              <a:rPr lang="en-US" dirty="0"/>
              <a:t> </a:t>
            </a:r>
            <a:r>
              <a:rPr lang="en-US" dirty="0" err="1"/>
              <a:t>şekliyle</a:t>
            </a:r>
            <a:r>
              <a:rPr lang="en-US" dirty="0"/>
              <a:t> </a:t>
            </a:r>
            <a:r>
              <a:rPr lang="en-US" dirty="0" err="1"/>
              <a:t>orantısal</a:t>
            </a:r>
            <a:r>
              <a:rPr lang="en-US" dirty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oranın</a:t>
            </a:r>
            <a:r>
              <a:rPr lang="en-US" dirty="0"/>
              <a:t> </a:t>
            </a:r>
            <a:r>
              <a:rPr lang="en-US" dirty="0" err="1"/>
              <a:t>eşitliğini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ortamlardaki</a:t>
            </a:r>
            <a:r>
              <a:rPr lang="en-US" dirty="0"/>
              <a:t> </a:t>
            </a:r>
            <a:r>
              <a:rPr lang="en-US" dirty="0" err="1"/>
              <a:t>nicel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nitel</a:t>
            </a:r>
            <a:r>
              <a:rPr lang="en-US" dirty="0"/>
              <a:t> </a:t>
            </a:r>
            <a:r>
              <a:rPr lang="en-US" dirty="0" err="1"/>
              <a:t>çokluklar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çarpımsal</a:t>
            </a:r>
            <a:r>
              <a:rPr lang="en-US" dirty="0"/>
              <a:t> </a:t>
            </a:r>
            <a:r>
              <a:rPr lang="en-US" dirty="0" err="1"/>
              <a:t>ilişkinin</a:t>
            </a:r>
            <a:r>
              <a:rPr lang="en-US" dirty="0"/>
              <a:t> </a:t>
            </a:r>
            <a:r>
              <a:rPr lang="en-US" dirty="0" err="1"/>
              <a:t>anlaşılıp</a:t>
            </a:r>
            <a:r>
              <a:rPr lang="en-US" dirty="0"/>
              <a:t> </a:t>
            </a:r>
            <a:r>
              <a:rPr lang="en-US" dirty="0" err="1"/>
              <a:t>yorumlanması</a:t>
            </a:r>
            <a:r>
              <a:rPr lang="en-US" dirty="0"/>
              <a:t> </a:t>
            </a:r>
            <a:r>
              <a:rPr lang="en-US" dirty="0" err="1"/>
              <a:t>biçiminde</a:t>
            </a:r>
            <a:r>
              <a:rPr lang="en-US" dirty="0"/>
              <a:t> </a:t>
            </a:r>
            <a:r>
              <a:rPr lang="en-US" dirty="0" err="1"/>
              <a:t>tanımlanabilir</a:t>
            </a:r>
            <a:r>
              <a:rPr lang="en-US" dirty="0"/>
              <a:t> (Behr, </a:t>
            </a:r>
            <a:r>
              <a:rPr lang="en-US" dirty="0" err="1"/>
              <a:t>Harel</a:t>
            </a:r>
            <a:r>
              <a:rPr lang="en-US" dirty="0"/>
              <a:t>, Post &amp; </a:t>
            </a:r>
            <a:r>
              <a:rPr lang="en-US" dirty="0" err="1"/>
              <a:t>Lesh</a:t>
            </a:r>
            <a:r>
              <a:rPr lang="en-US" dirty="0"/>
              <a:t>, 1992; Cramer, Post &amp; Currier, 1993; </a:t>
            </a:r>
            <a:r>
              <a:rPr lang="en-US" dirty="0" err="1"/>
              <a:t>Lamon</a:t>
            </a:r>
            <a:r>
              <a:rPr lang="en-US" dirty="0"/>
              <a:t>, 1995). </a:t>
            </a:r>
          </a:p>
        </p:txBody>
      </p:sp>
    </p:spTree>
    <p:extLst>
      <p:ext uri="{BB962C8B-B14F-4D97-AF65-F5344CB8AC3E}">
        <p14:creationId xmlns:p14="http://schemas.microsoft.com/office/powerpoint/2010/main" val="96891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Orantısal</a:t>
            </a:r>
            <a:r>
              <a:rPr lang="en-US" dirty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tr-TR" dirty="0" smtClean="0"/>
              <a:t>n</a:t>
            </a:r>
            <a:r>
              <a:rPr lang="en-US" dirty="0" err="1" smtClean="0"/>
              <a:t>icel</a:t>
            </a:r>
            <a:r>
              <a:rPr lang="en-US" dirty="0" smtClean="0"/>
              <a:t> </a:t>
            </a:r>
            <a:r>
              <a:rPr lang="en-US" dirty="0" err="1"/>
              <a:t>değerler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kıyaslamalar</a:t>
            </a:r>
            <a:r>
              <a:rPr lang="en-US" dirty="0"/>
              <a:t> </a:t>
            </a:r>
            <a:r>
              <a:rPr lang="en-US" dirty="0" err="1"/>
              <a:t>yapabilmenin</a:t>
            </a:r>
            <a:r>
              <a:rPr lang="en-US" dirty="0"/>
              <a:t> </a:t>
            </a:r>
            <a:r>
              <a:rPr lang="en-US" dirty="0" err="1"/>
              <a:t>yanı</a:t>
            </a:r>
            <a:r>
              <a:rPr lang="en-US" dirty="0"/>
              <a:t> </a:t>
            </a:r>
            <a:r>
              <a:rPr lang="en-US" dirty="0" err="1"/>
              <a:t>sıra</a:t>
            </a:r>
            <a:r>
              <a:rPr lang="en-US" dirty="0"/>
              <a:t> </a:t>
            </a:r>
            <a:r>
              <a:rPr lang="en-US" dirty="0" err="1"/>
              <a:t>nitel</a:t>
            </a:r>
            <a:r>
              <a:rPr lang="en-US" dirty="0"/>
              <a:t> </a:t>
            </a:r>
            <a:r>
              <a:rPr lang="en-US" dirty="0" err="1"/>
              <a:t>yöntemlerle</a:t>
            </a:r>
            <a:r>
              <a:rPr lang="en-US" dirty="0"/>
              <a:t> </a:t>
            </a:r>
            <a:r>
              <a:rPr lang="en-US" dirty="0" err="1"/>
              <a:t>tahmin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çıkarım</a:t>
            </a:r>
            <a:r>
              <a:rPr lang="en-US" dirty="0"/>
              <a:t> </a:t>
            </a:r>
            <a:r>
              <a:rPr lang="en-US" dirty="0" err="1"/>
              <a:t>yapabilmeyi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en-US" dirty="0" err="1"/>
              <a:t>becerisidir</a:t>
            </a:r>
            <a:r>
              <a:rPr lang="en-US" dirty="0"/>
              <a:t> (</a:t>
            </a:r>
            <a:r>
              <a:rPr lang="en-US" dirty="0" err="1"/>
              <a:t>Lesh</a:t>
            </a:r>
            <a:r>
              <a:rPr lang="en-US" dirty="0"/>
              <a:t>, Post &amp; Behr, 1988).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392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Orantısal</a:t>
            </a:r>
            <a:r>
              <a:rPr lang="en-US" dirty="0" smtClean="0"/>
              <a:t> </a:t>
            </a:r>
            <a:r>
              <a:rPr lang="en-US" dirty="0" err="1"/>
              <a:t>düşünebilme</a:t>
            </a:r>
            <a:r>
              <a:rPr lang="en-US" dirty="0"/>
              <a:t> </a:t>
            </a:r>
            <a:r>
              <a:rPr lang="en-US" dirty="0" err="1" smtClean="0"/>
              <a:t>çoklukları</a:t>
            </a:r>
            <a:r>
              <a:rPr lang="en-US" dirty="0" smtClean="0"/>
              <a:t> </a:t>
            </a:r>
            <a:r>
              <a:rPr lang="en-US" dirty="0" err="1"/>
              <a:t>karşılaştırabilme</a:t>
            </a:r>
            <a:r>
              <a:rPr lang="en-US" dirty="0"/>
              <a:t> </a:t>
            </a:r>
            <a:r>
              <a:rPr lang="en-US" dirty="0" err="1" smtClean="0"/>
              <a:t>yeteneği</a:t>
            </a:r>
            <a:r>
              <a:rPr lang="tr-TR" dirty="0" smtClean="0"/>
              <a:t>ne dayanır. </a:t>
            </a:r>
          </a:p>
          <a:p>
            <a:r>
              <a:rPr lang="tr-TR" dirty="0" smtClean="0"/>
              <a:t>Ç</a:t>
            </a:r>
            <a:r>
              <a:rPr lang="en-US" dirty="0" err="1" smtClean="0"/>
              <a:t>oklukların</a:t>
            </a:r>
            <a:r>
              <a:rPr lang="en-US" dirty="0" smtClean="0"/>
              <a:t> </a:t>
            </a:r>
            <a:r>
              <a:rPr lang="en-US" dirty="0" err="1"/>
              <a:t>bağıl</a:t>
            </a:r>
            <a:r>
              <a:rPr lang="en-US" dirty="0"/>
              <a:t> </a:t>
            </a:r>
            <a:r>
              <a:rPr lang="en-US" dirty="0" err="1"/>
              <a:t>değişimlerini</a:t>
            </a:r>
            <a:r>
              <a:rPr lang="en-US" dirty="0"/>
              <a:t> </a:t>
            </a:r>
            <a:r>
              <a:rPr lang="en-US" dirty="0" err="1"/>
              <a:t>göz</a:t>
            </a:r>
            <a:r>
              <a:rPr lang="en-US" dirty="0"/>
              <a:t> </a:t>
            </a:r>
            <a:r>
              <a:rPr lang="en-US" dirty="0" err="1"/>
              <a:t>önünde</a:t>
            </a:r>
            <a:r>
              <a:rPr lang="en-US" dirty="0"/>
              <a:t> </a:t>
            </a:r>
            <a:r>
              <a:rPr lang="en-US" dirty="0" err="1"/>
              <a:t>bulundurabilme</a:t>
            </a:r>
            <a:r>
              <a:rPr lang="en-US" dirty="0"/>
              <a:t>, </a:t>
            </a:r>
            <a:endParaRPr lang="tr-TR" dirty="0" smtClean="0"/>
          </a:p>
          <a:p>
            <a:r>
              <a:rPr lang="tr-TR" dirty="0" smtClean="0"/>
              <a:t>K</a:t>
            </a:r>
            <a:r>
              <a:rPr lang="en-US" dirty="0" err="1" smtClean="0"/>
              <a:t>arşılaştırma</a:t>
            </a:r>
            <a:r>
              <a:rPr lang="tr-TR" dirty="0" smtClean="0"/>
              <a:t>, </a:t>
            </a:r>
            <a:r>
              <a:rPr lang="en-US" dirty="0" err="1" smtClean="0"/>
              <a:t>yorum</a:t>
            </a:r>
            <a:r>
              <a:rPr lang="en-US" dirty="0" smtClean="0"/>
              <a:t> </a:t>
            </a:r>
            <a:r>
              <a:rPr lang="en-US" dirty="0" err="1"/>
              <a:t>yapabilme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karar</a:t>
            </a:r>
            <a:r>
              <a:rPr lang="en-US" dirty="0"/>
              <a:t> </a:t>
            </a:r>
            <a:r>
              <a:rPr lang="en-US" dirty="0" err="1" smtClean="0"/>
              <a:t>verebilme</a:t>
            </a:r>
            <a:r>
              <a:rPr lang="tr-TR" dirty="0" smtClean="0"/>
              <a:t> becerilerini içerir. </a:t>
            </a:r>
            <a:r>
              <a:rPr lang="en-US" dirty="0" smtClean="0"/>
              <a:t>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2681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Kavramlar</a:t>
            </a:r>
            <a:r>
              <a:rPr lang="en-US" dirty="0"/>
              <a:t> </a:t>
            </a:r>
            <a:r>
              <a:rPr lang="en-US" dirty="0" err="1"/>
              <a:t>arası</a:t>
            </a:r>
            <a:r>
              <a:rPr lang="en-US" dirty="0"/>
              <a:t> </a:t>
            </a:r>
            <a:r>
              <a:rPr lang="en-US" dirty="0" err="1"/>
              <a:t>ilişkilerin</a:t>
            </a:r>
            <a:r>
              <a:rPr lang="en-US" dirty="0"/>
              <a:t> </a:t>
            </a:r>
            <a:r>
              <a:rPr lang="en-US" dirty="0" err="1"/>
              <a:t>kurulmasında</a:t>
            </a:r>
            <a:r>
              <a:rPr lang="en-US" dirty="0"/>
              <a:t> </a:t>
            </a:r>
            <a:r>
              <a:rPr lang="en-US" dirty="0" err="1"/>
              <a:t>orantısal</a:t>
            </a:r>
            <a:r>
              <a:rPr lang="en-US" dirty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yürütmenin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işlevi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;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nedenle</a:t>
            </a:r>
            <a:r>
              <a:rPr lang="en-US" dirty="0"/>
              <a:t> </a:t>
            </a:r>
            <a:r>
              <a:rPr lang="en-US" dirty="0" err="1"/>
              <a:t>matematik</a:t>
            </a:r>
            <a:r>
              <a:rPr lang="en-US" dirty="0"/>
              <a:t> </a:t>
            </a:r>
            <a:r>
              <a:rPr lang="en-US" dirty="0" err="1"/>
              <a:t>ders</a:t>
            </a:r>
            <a:r>
              <a:rPr lang="en-US" dirty="0"/>
              <a:t> </a:t>
            </a:r>
            <a:r>
              <a:rPr lang="en-US" dirty="0" err="1"/>
              <a:t>programlarının</a:t>
            </a:r>
            <a:r>
              <a:rPr lang="en-US" dirty="0"/>
              <a:t> </a:t>
            </a:r>
            <a:r>
              <a:rPr lang="en-US" dirty="0" err="1"/>
              <a:t>özünü</a:t>
            </a:r>
            <a:r>
              <a:rPr lang="en-US" dirty="0"/>
              <a:t> </a:t>
            </a:r>
            <a:r>
              <a:rPr lang="en-US" dirty="0" err="1"/>
              <a:t>teşkil</a:t>
            </a:r>
            <a:r>
              <a:rPr lang="en-US" dirty="0"/>
              <a:t> </a:t>
            </a:r>
            <a:r>
              <a:rPr lang="en-US" dirty="0" err="1"/>
              <a:t>eden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düşüncelerden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</a:t>
            </a:r>
            <a:r>
              <a:rPr lang="en-US" dirty="0" err="1"/>
              <a:t>edilmektedir</a:t>
            </a:r>
            <a:r>
              <a:rPr lang="en-US" dirty="0"/>
              <a:t> (</a:t>
            </a:r>
            <a:r>
              <a:rPr lang="en-US" dirty="0" err="1"/>
              <a:t>Lesh</a:t>
            </a:r>
            <a:r>
              <a:rPr lang="en-US" dirty="0"/>
              <a:t>, Post &amp; Behr, 1988). </a:t>
            </a:r>
            <a:endParaRPr lang="tr-TR" dirty="0" smtClean="0"/>
          </a:p>
          <a:p>
            <a:r>
              <a:rPr lang="en-US" dirty="0" err="1" smtClean="0"/>
              <a:t>Hız</a:t>
            </a:r>
            <a:r>
              <a:rPr lang="en-US" dirty="0" smtClean="0"/>
              <a:t>-zaman</a:t>
            </a:r>
            <a:r>
              <a:rPr lang="en-US" dirty="0"/>
              <a:t>, </a:t>
            </a:r>
            <a:r>
              <a:rPr lang="en-US" dirty="0" err="1" smtClean="0"/>
              <a:t>havuz</a:t>
            </a:r>
            <a:r>
              <a:rPr lang="tr-TR" dirty="0" smtClean="0"/>
              <a:t>, </a:t>
            </a:r>
            <a:r>
              <a:rPr lang="en-US" dirty="0" err="1" smtClean="0"/>
              <a:t>karışım</a:t>
            </a:r>
            <a:r>
              <a:rPr lang="en-US" dirty="0" smtClean="0"/>
              <a:t> </a:t>
            </a:r>
            <a:r>
              <a:rPr lang="en-US" dirty="0" err="1" smtClean="0"/>
              <a:t>problemleri</a:t>
            </a:r>
            <a:r>
              <a:rPr lang="tr-TR" dirty="0" smtClean="0"/>
              <a:t>, </a:t>
            </a:r>
            <a:r>
              <a:rPr lang="en-US" dirty="0" err="1" smtClean="0"/>
              <a:t>geometri</a:t>
            </a:r>
            <a:r>
              <a:rPr lang="en-US" dirty="0"/>
              <a:t>, </a:t>
            </a:r>
            <a:r>
              <a:rPr lang="en-US" dirty="0" err="1"/>
              <a:t>cebir</a:t>
            </a:r>
            <a:r>
              <a:rPr lang="en-US" dirty="0"/>
              <a:t>, </a:t>
            </a:r>
            <a:r>
              <a:rPr lang="en-US" dirty="0" err="1"/>
              <a:t>olasılık</a:t>
            </a:r>
            <a:r>
              <a:rPr lang="en-US" dirty="0"/>
              <a:t> </a:t>
            </a:r>
            <a:r>
              <a:rPr lang="en-US" dirty="0" err="1" smtClean="0"/>
              <a:t>konularının</a:t>
            </a:r>
            <a:r>
              <a:rPr lang="en-US" dirty="0" smtClean="0"/>
              <a:t> </a:t>
            </a:r>
            <a:r>
              <a:rPr lang="en-US" dirty="0" err="1" smtClean="0"/>
              <a:t>anlaşılması</a:t>
            </a:r>
            <a:r>
              <a:rPr lang="tr-TR" dirty="0" err="1" smtClean="0"/>
              <a:t>nda</a:t>
            </a:r>
            <a:r>
              <a:rPr lang="tr-TR" dirty="0" smtClean="0"/>
              <a:t> </a:t>
            </a:r>
            <a:r>
              <a:rPr lang="en-US" dirty="0" err="1" smtClean="0"/>
              <a:t>orantısal</a:t>
            </a:r>
            <a:r>
              <a:rPr lang="en-US" dirty="0" smtClean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 smtClean="0"/>
              <a:t>yürütme</a:t>
            </a:r>
            <a:r>
              <a:rPr lang="tr-TR" dirty="0" smtClean="0"/>
              <a:t> önemlidir.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5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Orantısal</a:t>
            </a:r>
            <a:r>
              <a:rPr lang="en-US" dirty="0" smtClean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en-US" dirty="0" err="1" smtClean="0"/>
              <a:t>gün</a:t>
            </a:r>
            <a:r>
              <a:rPr lang="tr-TR" dirty="0" smtClean="0"/>
              <a:t>lük hayatta da karşımıza çıkar. </a:t>
            </a:r>
          </a:p>
          <a:p>
            <a:r>
              <a:rPr lang="en-US" dirty="0" err="1" smtClean="0"/>
              <a:t>Örneğin</a:t>
            </a:r>
            <a:r>
              <a:rPr lang="en-US" dirty="0"/>
              <a:t>, </a:t>
            </a:r>
            <a:endParaRPr lang="tr-TR" dirty="0" smtClean="0"/>
          </a:p>
          <a:p>
            <a:r>
              <a:rPr lang="en-US" dirty="0" err="1" smtClean="0"/>
              <a:t>kar-zarar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faiz</a:t>
            </a:r>
            <a:r>
              <a:rPr lang="en-US" dirty="0"/>
              <a:t> </a:t>
            </a:r>
            <a:r>
              <a:rPr lang="en-US" dirty="0" err="1"/>
              <a:t>hesapları</a:t>
            </a:r>
            <a:r>
              <a:rPr lang="en-US" dirty="0"/>
              <a:t> </a:t>
            </a:r>
            <a:endParaRPr lang="tr-TR" dirty="0" smtClean="0"/>
          </a:p>
          <a:p>
            <a:r>
              <a:rPr lang="tr-TR" dirty="0" smtClean="0"/>
              <a:t>Yemek yaparken</a:t>
            </a:r>
          </a:p>
          <a:p>
            <a:r>
              <a:rPr lang="tr-TR" dirty="0" smtClean="0"/>
              <a:t>Alışveriş yaparken bu beceriyi kullanılır.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870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sürahi</a:t>
            </a:r>
            <a:r>
              <a:rPr lang="tr-TR" dirty="0" smtClean="0"/>
              <a:t> </a:t>
            </a:r>
            <a:r>
              <a:rPr lang="en-US" dirty="0" smtClean="0"/>
              <a:t>1</a:t>
            </a:r>
            <a:r>
              <a:rPr lang="tr-TR" dirty="0" smtClean="0"/>
              <a:t>5</a:t>
            </a:r>
            <a:r>
              <a:rPr lang="en-US" dirty="0" smtClean="0"/>
              <a:t> </a:t>
            </a:r>
            <a:r>
              <a:rPr lang="en-US" dirty="0" err="1"/>
              <a:t>bardak</a:t>
            </a:r>
            <a:r>
              <a:rPr lang="en-US" dirty="0"/>
              <a:t> </a:t>
            </a:r>
            <a:r>
              <a:rPr lang="en-US" dirty="0" err="1" smtClean="0"/>
              <a:t>su</a:t>
            </a:r>
            <a:r>
              <a:rPr lang="tr-TR" dirty="0" smtClean="0"/>
              <a:t> ile doluyorsa </a:t>
            </a:r>
            <a:r>
              <a:rPr lang="en-US" dirty="0" err="1" smtClean="0"/>
              <a:t>aynı</a:t>
            </a:r>
            <a:r>
              <a:rPr lang="en-US" dirty="0" smtClean="0"/>
              <a:t> </a:t>
            </a:r>
            <a:r>
              <a:rPr lang="en-US" dirty="0" err="1"/>
              <a:t>büyüklükte</a:t>
            </a:r>
            <a:r>
              <a:rPr lang="en-US" dirty="0"/>
              <a:t> </a:t>
            </a:r>
            <a:r>
              <a:rPr lang="tr-TR" dirty="0" smtClean="0"/>
              <a:t>dört</a:t>
            </a:r>
            <a:r>
              <a:rPr lang="en-US" dirty="0" smtClean="0"/>
              <a:t> </a:t>
            </a:r>
            <a:r>
              <a:rPr lang="en-US" dirty="0" err="1"/>
              <a:t>sürahiyi</a:t>
            </a:r>
            <a:r>
              <a:rPr lang="en-US" dirty="0"/>
              <a:t> </a:t>
            </a:r>
            <a:r>
              <a:rPr lang="en-US" dirty="0" err="1"/>
              <a:t>doldurmak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kaç</a:t>
            </a:r>
            <a:r>
              <a:rPr lang="en-US" dirty="0"/>
              <a:t> </a:t>
            </a:r>
            <a:r>
              <a:rPr lang="en-US" dirty="0" err="1"/>
              <a:t>bardak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/>
              <a:t>‟ </a:t>
            </a:r>
            <a:endParaRPr lang="tr-TR" dirty="0" smtClean="0"/>
          </a:p>
          <a:p>
            <a:r>
              <a:rPr lang="tr-TR" dirty="0" smtClean="0"/>
              <a:t>S</a:t>
            </a:r>
            <a:r>
              <a:rPr lang="en-US" dirty="0" err="1" smtClean="0"/>
              <a:t>ürahi</a:t>
            </a:r>
            <a:r>
              <a:rPr lang="en-US" dirty="0" smtClean="0"/>
              <a:t> </a:t>
            </a:r>
            <a:r>
              <a:rPr lang="en-US" dirty="0" err="1"/>
              <a:t>sayısı</a:t>
            </a:r>
            <a:r>
              <a:rPr lang="en-US" dirty="0"/>
              <a:t> </a:t>
            </a:r>
            <a:r>
              <a:rPr lang="tr-TR" dirty="0" smtClean="0"/>
              <a:t>4</a:t>
            </a:r>
            <a:r>
              <a:rPr lang="en-US" dirty="0" smtClean="0"/>
              <a:t> </a:t>
            </a:r>
            <a:r>
              <a:rPr lang="en-US" dirty="0" err="1"/>
              <a:t>katına</a:t>
            </a:r>
            <a:r>
              <a:rPr lang="en-US" dirty="0"/>
              <a:t> </a:t>
            </a:r>
            <a:r>
              <a:rPr lang="en-US" dirty="0" err="1"/>
              <a:t>çıktığı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duyulan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miktarı</a:t>
            </a:r>
            <a:r>
              <a:rPr lang="tr-TR" dirty="0" smtClean="0"/>
              <a:t> </a:t>
            </a:r>
            <a:r>
              <a:rPr lang="en-US" dirty="0" smtClean="0"/>
              <a:t>da </a:t>
            </a:r>
            <a:r>
              <a:rPr lang="tr-TR" dirty="0" smtClean="0"/>
              <a:t>4</a:t>
            </a:r>
            <a:r>
              <a:rPr lang="en-US" dirty="0" smtClean="0"/>
              <a:t> </a:t>
            </a:r>
            <a:r>
              <a:rPr lang="en-US" dirty="0" err="1"/>
              <a:t>katına</a:t>
            </a:r>
            <a:r>
              <a:rPr lang="en-US" dirty="0"/>
              <a:t> </a:t>
            </a:r>
            <a:r>
              <a:rPr lang="en-US" dirty="0" err="1" smtClean="0"/>
              <a:t>çıkaca</a:t>
            </a:r>
            <a:r>
              <a:rPr lang="tr-TR" dirty="0" err="1" smtClean="0"/>
              <a:t>ktır</a:t>
            </a:r>
            <a:r>
              <a:rPr lang="tr-TR" dirty="0" smtClean="0"/>
              <a:t>. Bu yorumun yapılabilmesi, çözümün verilen değişkenler arasında </a:t>
            </a:r>
            <a:r>
              <a:rPr lang="en-US" dirty="0" err="1" smtClean="0"/>
              <a:t>çarpım</a:t>
            </a:r>
            <a:r>
              <a:rPr lang="tr-TR" dirty="0" smtClean="0"/>
              <a:t> işlemlerinin yapılarak gerçekleştirilmesi </a:t>
            </a:r>
            <a:r>
              <a:rPr lang="en-US" dirty="0" err="1" smtClean="0"/>
              <a:t>orantısal</a:t>
            </a:r>
            <a:r>
              <a:rPr lang="en-US" dirty="0" smtClean="0"/>
              <a:t> </a:t>
            </a:r>
            <a:r>
              <a:rPr lang="en-US" dirty="0" err="1"/>
              <a:t>akıl</a:t>
            </a:r>
            <a:r>
              <a:rPr lang="en-US" dirty="0"/>
              <a:t> </a:t>
            </a:r>
            <a:r>
              <a:rPr lang="en-US" dirty="0" err="1"/>
              <a:t>yürütme</a:t>
            </a:r>
            <a:r>
              <a:rPr lang="en-US" dirty="0"/>
              <a:t> </a:t>
            </a:r>
            <a:r>
              <a:rPr lang="en-US" dirty="0" err="1" smtClean="0"/>
              <a:t>becerisi</a:t>
            </a:r>
            <a:r>
              <a:rPr lang="tr-TR" dirty="0" smtClean="0"/>
              <a:t>ne bağlıdır.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656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sürahiye 3 bardak su, 1 limon ve yarım bardak şeker konularak </a:t>
            </a:r>
            <a:r>
              <a:rPr lang="en-US" dirty="0" err="1" smtClean="0"/>
              <a:t>limonata</a:t>
            </a:r>
            <a:r>
              <a:rPr lang="en-US" dirty="0" smtClean="0"/>
              <a:t> yap</a:t>
            </a:r>
            <a:r>
              <a:rPr lang="tr-TR" dirty="0" err="1" smtClean="0"/>
              <a:t>ıl</a:t>
            </a:r>
            <a:r>
              <a:rPr lang="en-US" dirty="0" err="1" smtClean="0"/>
              <a:t>mıştır</a:t>
            </a:r>
            <a:r>
              <a:rPr lang="en-US" dirty="0"/>
              <a:t>. </a:t>
            </a:r>
            <a:endParaRPr lang="tr-TR" dirty="0" smtClean="0"/>
          </a:p>
          <a:p>
            <a:r>
              <a:rPr lang="tr-TR" dirty="0" smtClean="0"/>
              <a:t>Aynı boyutta farklı bir sürahiye 5 bardak su, yarım limon ve 1 bardak şeker konulduğunda</a:t>
            </a:r>
          </a:p>
          <a:p>
            <a:r>
              <a:rPr lang="tr-TR" dirty="0" smtClean="0"/>
              <a:t>Elde edilen </a:t>
            </a:r>
            <a:r>
              <a:rPr lang="en-US" dirty="0" err="1" smtClean="0"/>
              <a:t>limonataların</a:t>
            </a:r>
            <a:r>
              <a:rPr lang="en-US" dirty="0" smtClean="0"/>
              <a:t> </a:t>
            </a:r>
            <a:r>
              <a:rPr lang="en-US" dirty="0" err="1"/>
              <a:t>tadını</a:t>
            </a:r>
            <a:r>
              <a:rPr lang="en-US" dirty="0"/>
              <a:t> </a:t>
            </a:r>
            <a:r>
              <a:rPr lang="tr-TR" dirty="0" smtClean="0"/>
              <a:t>karşılaştırınız.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46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Ali Bey, Samsun-Amasya arası124 km’yi 100 km/h hızla gitti. Ancak Amasya’dan Tokat’a (113 km) daha hızlı varabilmesi hızını nasıl ayarlamalıdır?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70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Üst Düzey">
  <a:themeElements>
    <a:clrScheme name="Üst Düzey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st Düze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st Düze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239</TotalTime>
  <Words>685</Words>
  <Application>Microsoft Office PowerPoint</Application>
  <PresentationFormat>Ekran Gösterisi (4:3)</PresentationFormat>
  <Paragraphs>107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Üst Düzey</vt:lpstr>
      <vt:lpstr>Matematik Öğretimi II</vt:lpstr>
      <vt:lpstr>4. Konu:  Oran-orantı  Orantısal akıl yürütme</vt:lpstr>
      <vt:lpstr>Kesir ve oran ilişkisi</vt:lpstr>
      <vt:lpstr>Oran-Orantı</vt:lpstr>
      <vt:lpstr>Orantı çeşitleri</vt:lpstr>
      <vt:lpstr>PowerPoint Sunusu</vt:lpstr>
      <vt:lpstr>PowerPoint Sunusu</vt:lpstr>
      <vt:lpstr>PowerPoint Sunusu</vt:lpstr>
      <vt:lpstr>PowerPoint Sunusu</vt:lpstr>
      <vt:lpstr>  Problem: Bir keke 3 yumurtaya karşılık 2 bardak un konulmaktadır. 72 yumurta kullanılarak bir kek hazırlanmak istendiğinde kaç bardak un kullanmak gerekir?  1. Tablo yapma:</vt:lpstr>
      <vt:lpstr>2. Şekil kullanma:</vt:lpstr>
      <vt:lpstr>3. Denk kesirlerden yararlanma:</vt:lpstr>
      <vt:lpstr>Oran türleri</vt:lpstr>
      <vt:lpstr>Orantıda, </vt:lpstr>
      <vt:lpstr>Orantısal akıl yürütme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İlkokulda Temel Matematik</dc:title>
  <dc:creator>özlem</dc:creator>
  <cp:lastModifiedBy>özlem</cp:lastModifiedBy>
  <cp:revision>51</cp:revision>
  <dcterms:created xsi:type="dcterms:W3CDTF">2020-09-02T11:35:42Z</dcterms:created>
  <dcterms:modified xsi:type="dcterms:W3CDTF">2021-03-24T09:39:22Z</dcterms:modified>
</cp:coreProperties>
</file>